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3" r:id="rId4"/>
    <p:sldId id="260" r:id="rId5"/>
    <p:sldId id="261" r:id="rId6"/>
    <p:sldId id="265" r:id="rId7"/>
    <p:sldId id="269" r:id="rId8"/>
    <p:sldId id="266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iki/%D0%90%D2%9B%D1%8B%D0%BD%D0%B4%D0%B0%D1%80_%D0%B0%D0%B9%D1%82%D1%8B%D1%81%D1%8B" TargetMode="External"/><Relationship Id="rId7" Type="http://schemas.openxmlformats.org/officeDocument/2006/relationships/image" Target="../media/image9.png"/><Relationship Id="rId2" Type="http://schemas.openxmlformats.org/officeDocument/2006/relationships/hyperlink" Target="http://kk.wikipedia.org/wiki/%D0%9C%D0%B8%D0%B7%D0%B0%D0%BC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://kk.wikipedia.org/wiki/%D0%9A%D3%A9%D0%BA%D0%BF%D0%B0%D1%80" TargetMode="External"/><Relationship Id="rId5" Type="http://schemas.openxmlformats.org/officeDocument/2006/relationships/hyperlink" Target="http://kk.wikipedia.org/wiki/%D2%9A%D0%B0%D0%B7%D0%B0%D2%9B_%D0%BA%D2%AF%D1%80%D0%B5%D1%81%D1%96" TargetMode="External"/><Relationship Id="rId4" Type="http://schemas.openxmlformats.org/officeDocument/2006/relationships/hyperlink" Target="http://kk.wikipedia.org/wiki/%D0%90%D0%BB%D0%B0%D0%BC%D0%B0%D0%BD_%D0%B1%D3%99%D0%B9%D0%B3%D0%B5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4427984" y="116632"/>
            <a:ext cx="4608512" cy="6624736"/>
          </a:xfrm>
          <a:prstGeom prst="round2DiagRect">
            <a:avLst>
              <a:gd name="adj1" fmla="val 5886"/>
              <a:gd name="adj2" fmla="val 0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Асар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көпшіліктің жәрдемін пайдалану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дәстүрі.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 халқының арасында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ертеден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бар.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Қауырт күш жұмсауды және 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бітіруді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талап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ететін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жұмыс кезінде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туыстар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ауылдастар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руластар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дос-жарандар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жабыла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жұмылып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істі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тындырады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Мұндай іске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қой тоғыту, қой қырқу, 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тай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таңбалау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жылқы күзеу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үй көтеру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киіз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басу,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бие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байлау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соғым 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сою,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егін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ору,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шөп шабу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пішен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жинау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той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ас беру,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келін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түсіру, қыз ұзату 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т.б.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Үй иесі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көмекке келіп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қолқабыс жасағандарды тамақпен сыйлайды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бірақ көмек берушілер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істеген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жұмысына ақы алмайды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Бұл 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қарапайым халықтың арасындағы өзара көмектің бір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түрі.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4" name="Picture 2" descr="C:\Users\lenovo\Desktop\Arai Nurai\рортгоь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4176464" cy="65527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76673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435280" cy="59766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Асар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алма-кезек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тұрады.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Бұған атсалыспаған адам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басына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түскенде, басқалардың жәрдемінен құр қалады.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Соңғы кезде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асардың мазмұны біраз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өзгеріп, басқаша сипат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алды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әкімшілік орындары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асарды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пайдаланып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сенбілік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ұйымдастырып, ағаш кесу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қоршаған ортаны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тазалау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сияқты тегін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жұмыстарды істетеді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Асар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кей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жерлерде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«серне»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27984" y="188640"/>
            <a:ext cx="4536504" cy="648072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Асар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үй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салу,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қой қырқу,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тай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таңбалау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киіз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басу,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егін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ору,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шөп шабу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тәрізді қауырт жұмыстарды көптің күш-қайратымен, көмегімен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атқару үшін ру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басының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үй иесінің ауылдастарын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туған-туыстарын шақырып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бірлесе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қимылдауын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асар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Оның екінші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атауы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үме,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серне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Үй иесі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жәрдемдесуге келгендерге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тамақ дайындап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сый-құрметін көрсетеді.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Асарға келгендер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атқарған жұмысына, көмегіне ақы алмайды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40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Picture 3" descr="C:\Users\lenovo\Desktop\Arai Nurai\index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4392488" cy="640871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Батыс Қазақстан облысында «үме»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1520" y="1435100"/>
            <a:ext cx="3744416" cy="516225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kk-KZ" sz="1800" b="1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Ұжымдасып </a:t>
            </a: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жұмыс істеудің үлкен бір көрінісі деп қарауға болатын тағы бір үрдіс батыс қазақтары 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тілінде </a:t>
            </a:r>
            <a:r>
              <a:rPr lang="kk-KZ" sz="2400" b="1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«үме» </a:t>
            </a: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деп </a:t>
            </a: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аталады. 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Шөп шабу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науқаны кезінде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қыз-бозбаланың және әнші-жыршының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жиналаты-нына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байланысты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«Үмеге келген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үндемей қалмайды» деген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мақал туған.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sz="1800" dirty="0"/>
          </a:p>
        </p:txBody>
      </p:sp>
      <p:pic>
        <p:nvPicPr>
          <p:cNvPr id="1026" name="Picture 2" descr="C:\Users\lenovo\Desktop\Arai Nurai\images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260648"/>
            <a:ext cx="4752528" cy="62646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544794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60032" y="116632"/>
            <a:ext cx="4176464" cy="108012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kk-KZ" sz="24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Оңтүстік өңірде «асаршы» мен «мердігерші»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860032" y="1196752"/>
            <a:ext cx="4176464" cy="554461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Оңтүстік өңірде «асаршы» мен «мердігерші» атаулары бір мағынада айтыла береді.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Жұмысқа қатысушылардың жас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шамасы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да,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күш қуаты тұрғысынан жұмысқа жарамдылығы 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да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ескерілді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Мысалы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Шу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бойы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қазақтарында дәстүр бойынша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қоғамдық қарекетке қатысатын 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ер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адам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жасы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16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жастан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төмен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60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жастан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жоғары болмаған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Өйткені асарға қатысушы әрбір адам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арық бойында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жатқан суармалы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алқаптан жер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алуға қақысы 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бар. Ал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жерді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қауымның еңбекке жарамды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адамы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алу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тиіс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Егер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отбасының отағасы қайтыс болса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онда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жер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үлкен ұлына немесе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жесіріне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тиісті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болған.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Олар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маусым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аралығында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жүргізілетін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арықты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жөндеу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тазалау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секілді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жұмыстарға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қатысуға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міндетті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болған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Тіпті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қауым мүшесі басқа жаққа кетсе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де,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өз тоғанының бойында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жатқан жерге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иелігін</a:t>
            </a:r>
            <a:r>
              <a:rPr lang="ru-RU" sz="19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сақтап </a:t>
            </a:r>
            <a:r>
              <a:rPr lang="ru-RU" sz="19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қалды.</a:t>
            </a:r>
            <a:endParaRPr lang="ru-RU" sz="19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2050" name="Picture 2" descr="C:\Users\lenovo\Desktop\Arai Nurai\роорьт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4536504" cy="64807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119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0081" y="13534"/>
            <a:ext cx="8229600" cy="940966"/>
          </a:xfrm>
        </p:spPr>
        <p:txBody>
          <a:bodyPr>
            <a:prstTxWarp prst="textPlain">
              <a:avLst>
                <a:gd name="adj" fmla="val 49278"/>
              </a:avLst>
            </a:prstTxWarp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lnSpc>
                <a:spcPct val="115000"/>
              </a:lnSpc>
              <a:spcAft>
                <a:spcPts val="120"/>
              </a:spcAft>
            </a:pPr>
            <a:r>
              <a:rPr lang="kk-KZ" b="1" kern="18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ea typeface="Times New Roman"/>
                <a:cs typeface="Times New Roman"/>
              </a:rPr>
              <a:t/>
            </a:r>
            <a:br>
              <a:rPr lang="kk-KZ" b="1" kern="18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ea typeface="Times New Roman"/>
                <a:cs typeface="Times New Roman"/>
              </a:rPr>
            </a:br>
            <a:r>
              <a:rPr lang="kk-KZ" b="1" kern="18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ea typeface="Times New Roman"/>
                <a:cs typeface="Times New Roman"/>
              </a:rPr>
              <a:t>Сабантой</a:t>
            </a:r>
            <a:r>
              <a:rPr lang="ru-RU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ea typeface="Calibri"/>
                <a:cs typeface="Times New Roman"/>
              </a:rPr>
              <a:t/>
            </a:r>
            <a:br>
              <a:rPr lang="ru-RU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ea typeface="Calibri"/>
                <a:cs typeface="Times New Roman"/>
              </a:rPr>
            </a:b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1124744"/>
            <a:ext cx="4038600" cy="561662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lnSpc>
                <a:spcPts val="1800"/>
              </a:lnSpc>
              <a:spcBef>
                <a:spcPts val="480"/>
              </a:spcBef>
              <a:spcAft>
                <a:spcPts val="600"/>
              </a:spcAft>
              <a:buNone/>
            </a:pPr>
            <a:r>
              <a:rPr lang="kk-KZ" sz="31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</a:p>
          <a:p>
            <a:pPr marL="0" indent="0">
              <a:lnSpc>
                <a:spcPts val="1800"/>
              </a:lnSpc>
              <a:spcBef>
                <a:spcPts val="480"/>
              </a:spcBef>
              <a:spcAft>
                <a:spcPts val="600"/>
              </a:spcAft>
              <a:buNone/>
            </a:pPr>
            <a:r>
              <a:rPr lang="kk-KZ" sz="31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kk-KZ" sz="31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kk-KZ" sz="2900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Сабантой</a:t>
            </a:r>
            <a:r>
              <a:rPr lang="kk-KZ" sz="2900" b="1" dirty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r>
              <a:rPr lang="kk-KZ" sz="29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— </a:t>
            </a:r>
            <a:r>
              <a:rPr lang="kk-KZ" sz="29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түркі халықтарында </a:t>
            </a:r>
            <a:r>
              <a:rPr lang="kk-KZ" sz="29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татар</a:t>
            </a:r>
            <a:r>
              <a:rPr lang="kk-KZ" sz="29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башқұрт, </a:t>
            </a:r>
            <a:r>
              <a:rPr lang="kk-KZ" sz="29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қазақтарда </a:t>
            </a:r>
            <a:r>
              <a:rPr lang="kk-KZ" sz="29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тойланатын мейрам. Егін жинау науқанынан кейін күзде өткізіледі. Сабантой мейрамы 20 ғасырдың 90-жылдарынан бастап Татарстан </a:t>
            </a:r>
            <a:r>
              <a:rPr lang="kk-KZ" sz="29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Республика-сында </a:t>
            </a:r>
            <a:r>
              <a:rPr lang="kk-KZ" sz="29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мемлекеттік деңгейде аталып </a:t>
            </a:r>
            <a:r>
              <a:rPr lang="kk-KZ" sz="29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өтілді</a:t>
            </a:r>
            <a:r>
              <a:rPr lang="kk-KZ" sz="29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 </a:t>
            </a:r>
            <a:r>
              <a:rPr lang="kk-KZ" sz="29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Мұнда </a:t>
            </a:r>
            <a:r>
              <a:rPr lang="kk-KZ" sz="29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ұлттық </a:t>
            </a:r>
            <a:r>
              <a:rPr lang="kk-KZ" sz="29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спорт</a:t>
            </a:r>
            <a:r>
              <a:rPr lang="kk-KZ" sz="29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түрлері: </a:t>
            </a:r>
            <a:r>
              <a:rPr lang="kk-KZ" sz="29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күрес, </a:t>
            </a:r>
            <a:r>
              <a:rPr lang="kk-KZ" sz="29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ат жарысы, </a:t>
            </a:r>
            <a:r>
              <a:rPr lang="kk-KZ" sz="29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жаяу жарыс</a:t>
            </a:r>
            <a:r>
              <a:rPr lang="kk-KZ" sz="29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r>
              <a:rPr lang="kk-KZ" sz="29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өткізіледі</a:t>
            </a:r>
            <a:r>
              <a:rPr lang="kk-KZ" sz="29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 </a:t>
            </a:r>
            <a:r>
              <a:rPr lang="kk-KZ" sz="23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Ұлттық киімдерін киіп шыққан жастар ана тілінде ән айтып, </a:t>
            </a:r>
            <a:r>
              <a:rPr lang="kk-KZ" sz="23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би,билейді</a:t>
            </a:r>
            <a:r>
              <a:rPr lang="kk-KZ" sz="23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 </a:t>
            </a:r>
            <a:r>
              <a:rPr lang="kk-KZ" sz="23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Ұлттық</a:t>
            </a:r>
            <a:r>
              <a:rPr lang="kk-KZ" sz="23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тағамдар әзірленіп, ұмытылып бара жатқан ұлттық дәстүрлерді еске түсіріп, театрлық қойылымдар көрсетеді.</a:t>
            </a:r>
            <a:r>
              <a:rPr lang="kk-KZ" sz="23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 </a:t>
            </a:r>
            <a:endParaRPr lang="ru-RU" sz="2300" dirty="0"/>
          </a:p>
        </p:txBody>
      </p:sp>
      <p:pic>
        <p:nvPicPr>
          <p:cNvPr id="1026" name="Picture 2" descr="C:\Documents and Settings\Lanos\Рабочий стол\этнопедагогика\434_315141420843808dc2457329bb72322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052736"/>
            <a:ext cx="4038600" cy="2545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Documents and Settings\Lanos\Рабочий стол\этнопедагогика\шз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645024"/>
            <a:ext cx="4104456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83123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Lanos\Рабочий стол\096d4d6134d9001b79457ade72801f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568952" cy="626469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01225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861048"/>
            <a:ext cx="5486400" cy="8640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 algn="ctr">
              <a:lnSpc>
                <a:spcPts val="1800"/>
              </a:lnSpc>
              <a:spcBef>
                <a:spcPct val="20000"/>
              </a:spcBef>
              <a:spcAft>
                <a:spcPts val="720"/>
              </a:spcAft>
            </a:pPr>
            <a:r>
              <a:rPr lang="en-US" sz="2200" b="0" dirty="0" smtClean="0">
                <a:solidFill>
                  <a:srgbClr val="0645A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en-US" sz="2200" b="0" dirty="0" smtClean="0">
                <a:solidFill>
                  <a:srgbClr val="0645A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en-US" sz="2200" b="0" dirty="0">
                <a:solidFill>
                  <a:srgbClr val="0645A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en-US" sz="2200" b="0" dirty="0">
                <a:solidFill>
                  <a:srgbClr val="0645A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en-US" sz="2200" b="0" dirty="0" smtClean="0">
                <a:solidFill>
                  <a:srgbClr val="0645A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en-US" sz="2200" b="0" dirty="0" smtClean="0">
                <a:solidFill>
                  <a:srgbClr val="0645A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en-US" sz="2200" b="0" dirty="0">
                <a:solidFill>
                  <a:srgbClr val="0645A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en-US" sz="2200" b="0" dirty="0">
                <a:solidFill>
                  <a:srgbClr val="0645A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en-US" sz="2200" b="0" dirty="0" smtClean="0">
                <a:solidFill>
                  <a:srgbClr val="0645A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en-US" sz="2200" b="0" dirty="0" smtClean="0">
                <a:solidFill>
                  <a:srgbClr val="0645A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en-US" sz="2200" b="0" dirty="0">
                <a:solidFill>
                  <a:srgbClr val="0645A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en-US" sz="2200" b="0" dirty="0">
                <a:solidFill>
                  <a:srgbClr val="0645A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en-US" sz="2200" b="0" dirty="0" smtClean="0">
                <a:solidFill>
                  <a:srgbClr val="0645A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en-US" sz="2200" b="0" dirty="0" smtClean="0">
                <a:solidFill>
                  <a:srgbClr val="0645A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en-US" sz="2200" b="0" dirty="0">
                <a:solidFill>
                  <a:srgbClr val="0645A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en-US" sz="2200" b="0" dirty="0">
                <a:solidFill>
                  <a:srgbClr val="0645A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kk-KZ" sz="22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</a:t>
            </a:r>
            <a:r>
              <a:rPr lang="kk-KZ" sz="22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2" tooltip="Мизам"/>
              </a:rPr>
              <a:t>Мизам</a:t>
            </a:r>
            <a:r>
              <a:rPr lang="kk-KZ" sz="22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</a:t>
            </a:r>
            <a:r>
              <a:rPr lang="kk-KZ" sz="500" dirty="0" smtClean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]</a:t>
            </a:r>
            <a:r>
              <a:rPr lang="kk-KZ" sz="50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я</a:t>
            </a:r>
            <a:r>
              <a:rPr lang="kk-KZ" dirty="0" smtClean="0">
                <a:solidFill>
                  <a:srgbClr val="00B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яғни сабантой кей өңірлерде солай аталады</a:t>
            </a:r>
            <a:r>
              <a:rPr lang="ru-RU" sz="500" b="0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ru-RU" sz="500" b="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3568" y="4437112"/>
            <a:ext cx="7848872" cy="230425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>
              <a:lnSpc>
                <a:spcPts val="1800"/>
              </a:lnSpc>
              <a:spcBef>
                <a:spcPts val="480"/>
              </a:spcBef>
              <a:spcAft>
                <a:spcPts val="600"/>
              </a:spcAft>
            </a:pPr>
            <a:r>
              <a:rPr lang="kk-KZ" sz="55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r>
              <a:rPr lang="kk-KZ" sz="72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</a:t>
            </a:r>
            <a:r>
              <a:rPr lang="kk-KZ" sz="72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Мизам"</a:t>
            </a:r>
            <a:r>
              <a:rPr lang="kk-KZ" sz="7200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- </a:t>
            </a:r>
            <a:r>
              <a:rPr lang="kk-KZ" sz="72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Күн мен Түннің күз айында теңелу сәтіне орай тойланатын жалпыхалықтық мереке. "Мал баққандікі, отын шапқандікі" демекші, ол малға - мал, жанға - жан қосып, ала жаздай арқа еті арша, борбай еті борша болып еңбектенген бағбандар мен диқандардың құрметіне арналған той. "Еңбек етсең </a:t>
            </a:r>
            <a:r>
              <a:rPr lang="kk-KZ" sz="72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емерсің</a:t>
            </a:r>
            <a:r>
              <a:rPr lang="kk-KZ" sz="72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 дегендей, шаруалар жыл бойы төккен терінің зейнетін тек күзде көрмек.</a:t>
            </a:r>
            <a:br>
              <a:rPr lang="kk-KZ" sz="72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kk-KZ" sz="72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Сондай-ақ </a:t>
            </a:r>
            <a:r>
              <a:rPr lang="kk-KZ" sz="72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күздің қоңыр күндерінде қазақ елінің алты алаштан азамат шақыртып, ас беретін дәстүрі де бар. Әдетте, аста </a:t>
            </a:r>
            <a:r>
              <a:rPr lang="kk-KZ" sz="72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3" tooltip="Ақындар айтысы"/>
              </a:rPr>
              <a:t>ақындар айтысы</a:t>
            </a:r>
            <a:r>
              <a:rPr lang="kk-KZ" sz="72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 </a:t>
            </a:r>
            <a:r>
              <a:rPr lang="kk-KZ" sz="72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4" tooltip="Аламан бәйге"/>
              </a:rPr>
              <a:t>аламан бәйге</a:t>
            </a:r>
            <a:r>
              <a:rPr lang="kk-KZ" sz="72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 </a:t>
            </a:r>
            <a:r>
              <a:rPr lang="kk-KZ" sz="72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5" tooltip="Қазақ күресі"/>
              </a:rPr>
              <a:t>қазақ күресі</a:t>
            </a:r>
            <a:r>
              <a:rPr lang="kk-KZ" sz="72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</a:t>
            </a:r>
            <a:r>
              <a:rPr lang="kk-KZ" sz="72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6" tooltip="Көкпар"/>
              </a:rPr>
              <a:t>көкпар</a:t>
            </a:r>
            <a:r>
              <a:rPr lang="kk-KZ" sz="72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ұйымдастырылады.</a:t>
            </a:r>
            <a:endParaRPr lang="ru-RU" sz="7200" b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6" name="Picture 2" descr="C:\Documents and Settings\Lanos\Рабочий стол\кушти-сурет.pn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250" r="6250"/>
          <a:stretch>
            <a:fillRect/>
          </a:stretch>
        </p:blipFill>
        <p:spPr bwMode="auto">
          <a:xfrm>
            <a:off x="1763713" y="188913"/>
            <a:ext cx="5486400" cy="360012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29916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2420888"/>
            <a:ext cx="8229600" cy="1872208"/>
          </a:xfrm>
        </p:spPr>
        <p:txBody>
          <a:bodyPr>
            <a:prstTxWarp prst="textChevronInverted">
              <a:avLst/>
            </a:prstTxWarp>
            <a:scene3d>
              <a:camera prst="perspectiveBelow"/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Назарлары</a:t>
            </a:r>
            <a:r>
              <a:rPr lang="kk-KZ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ызға рахмет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  <a:reflection blurRad="6350" stA="60000" endA="900" endPos="60000" dist="60007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438</Words>
  <Application>Microsoft Office PowerPoint</Application>
  <PresentationFormat>Экран (4:3)</PresentationFormat>
  <Paragraphs>14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Батыс Қазақстан облысында «үме»</vt:lpstr>
      <vt:lpstr>Оңтүстік өңірде «асаршы» мен «мердігерші»</vt:lpstr>
      <vt:lpstr> Сабантой </vt:lpstr>
      <vt:lpstr>Слайд 7</vt:lpstr>
      <vt:lpstr>        "Мизам"]яяғни сабантой кей өңірлерде солай аталады </vt:lpstr>
      <vt:lpstr>Назарларыңызға рахмет!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admin</cp:lastModifiedBy>
  <cp:revision>21</cp:revision>
  <dcterms:created xsi:type="dcterms:W3CDTF">2012-08-01T10:59:38Z</dcterms:created>
  <dcterms:modified xsi:type="dcterms:W3CDTF">2023-01-10T19:51:46Z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601040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